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59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00"/>
    <a:srgbClr val="CC0000"/>
    <a:srgbClr val="007A00"/>
    <a:srgbClr val="194B32"/>
    <a:srgbClr val="006600"/>
    <a:srgbClr val="6C0000"/>
    <a:srgbClr val="753805"/>
    <a:srgbClr val="7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500694" cy="264318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> «</a:t>
            </a:r>
            <a:r>
              <a:rPr lang="ru-RU" sz="6600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Такая разная Капуста»</a:t>
            </a:r>
            <a:endParaRPr lang="ru-RU" sz="660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93305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endParaRPr lang="ru-RU" sz="2400" i="1" dirty="0"/>
          </a:p>
        </p:txBody>
      </p:sp>
      <p:pic>
        <p:nvPicPr>
          <p:cNvPr id="1026" name="Picture 2" descr="C:\Users\снежана\Desktop\ст. воспитатель\арсентьева разное\Новая папка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3"/>
            <a:ext cx="4819207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какая разная капуста!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снежана\Desktop\ст. воспитатель\арсентьева разное\Новая папка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94592"/>
            <a:ext cx="7133832" cy="4320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62174" cy="71438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проекта: </a:t>
            </a:r>
            <a:r>
              <a:rPr lang="ru-RU" sz="3600" dirty="0" smtClean="0"/>
              <a:t>Познакомить детей с разными видами капусты</a:t>
            </a:r>
            <a:endParaRPr lang="ru-RU" sz="3600" dirty="0"/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28641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5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</a:t>
            </a: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Расширять знания детей о видовом многообразии капусты;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познавательную активность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Учить фиксировать наблюдения с помощью рисунков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наблюдательность, умение делать выводы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Обогащать словарь (названия: видов капусты, насекомых вредителей)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уважение к труду взрослых, желание оказывать посильную помощь.</a:t>
            </a: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643998" cy="21431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проекта: </a:t>
            </a:r>
            <a:r>
              <a:rPr lang="ru-RU" sz="2800" dirty="0" smtClean="0"/>
              <a:t>исследовательский,</a:t>
            </a:r>
            <a:br>
              <a:rPr lang="ru-RU" sz="2800" dirty="0" smtClean="0"/>
            </a:br>
            <a:r>
              <a:rPr lang="ru-RU" sz="2800" dirty="0" smtClean="0"/>
              <a:t>познавательно – информационный, долгосрочный (6 месяцев), групповой.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929718" cy="521495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проекта: </a:t>
            </a:r>
            <a:r>
              <a:rPr lang="ru-RU" dirty="0" smtClean="0"/>
              <a:t>дети, воспитатели, родители</a:t>
            </a:r>
          </a:p>
          <a:p>
            <a:pPr>
              <a:buNone/>
            </a:pP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Возраст: </a:t>
            </a:r>
            <a:r>
              <a:rPr lang="ru-RU" dirty="0" smtClean="0"/>
              <a:t>4-5 лет</a:t>
            </a:r>
          </a:p>
          <a:p>
            <a:pPr>
              <a:buNone/>
            </a:pP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Мотивация: </a:t>
            </a:r>
            <a:r>
              <a:rPr lang="ru-RU" dirty="0" smtClean="0"/>
              <a:t>семена капусты (одинаковые, а сорта разные)</a:t>
            </a:r>
          </a:p>
          <a:p>
            <a:pPr>
              <a:buNone/>
            </a:pP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Планируемый результат: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ru-RU" dirty="0" smtClean="0"/>
              <a:t>Дети узнают и называют разные виды капусты</a:t>
            </a:r>
          </a:p>
          <a:p>
            <a:pPr>
              <a:buFontTx/>
              <a:buChar char="-"/>
            </a:pPr>
            <a:r>
              <a:rPr lang="ru-RU" dirty="0" smtClean="0"/>
              <a:t>Умеют фиксировать наблюдения  с помощью рисунков</a:t>
            </a:r>
          </a:p>
          <a:p>
            <a:pPr>
              <a:buFontTx/>
              <a:buChar char="-"/>
            </a:pPr>
            <a:r>
              <a:rPr lang="ru-RU" dirty="0" smtClean="0"/>
              <a:t>Знают какие условия необходимы для роста </a:t>
            </a:r>
          </a:p>
          <a:p>
            <a:pPr>
              <a:buNone/>
            </a:pPr>
            <a:r>
              <a:rPr lang="ru-RU" dirty="0" smtClean="0"/>
              <a:t>капусты</a:t>
            </a:r>
          </a:p>
          <a:p>
            <a:pPr>
              <a:buFontTx/>
              <a:buChar char="-"/>
            </a:pPr>
            <a:r>
              <a:rPr lang="ru-RU" dirty="0" smtClean="0"/>
              <a:t>Оказывают посильную помощь взрослым (сеют </a:t>
            </a:r>
          </a:p>
          <a:p>
            <a:pPr>
              <a:buNone/>
            </a:pPr>
            <a:r>
              <a:rPr lang="ru-RU" dirty="0" smtClean="0"/>
              <a:t>семена, поливают рассаду и </a:t>
            </a:r>
            <a:r>
              <a:rPr lang="ru-RU" dirty="0" err="1" smtClean="0"/>
              <a:t>тд</a:t>
            </a:r>
            <a:r>
              <a:rPr lang="ru-RU" dirty="0" smtClean="0"/>
              <a:t>.)</a:t>
            </a:r>
          </a:p>
          <a:p>
            <a:pPr>
              <a:buFontTx/>
              <a:buChar char="-"/>
            </a:pPr>
            <a:r>
              <a:rPr lang="ru-RU" dirty="0" smtClean="0"/>
              <a:t>Бережно относятся к растениям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358246" cy="557216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Рассматривание семян капусты, иллюстраций (вопрос: как из одинаковых семян вырастает разная капуста?);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Посев семян. Уход. Наблюдение.</a:t>
            </a:r>
          </a:p>
          <a:p>
            <a:pPr marL="514350" indent="-514350">
              <a:buAutoNum type="arabicPeriod"/>
            </a:pPr>
            <a:r>
              <a:rPr lang="ru-RU" dirty="0" smtClean="0"/>
              <a:t>Фиксирование наблюдений (ростки одинаковые – виды разные?)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Посадка рассады в огород на участке группы. Уход (поив, прополка, борьба с вредителями и </a:t>
            </a:r>
            <a:r>
              <a:rPr lang="ru-RU" dirty="0" err="1" smtClean="0"/>
              <a:t>тд</a:t>
            </a:r>
            <a:r>
              <a:rPr lang="ru-RU" dirty="0" smtClean="0"/>
              <a:t>.)</a:t>
            </a:r>
          </a:p>
          <a:p>
            <a:pPr marL="514350" indent="-514350">
              <a:buAutoNum type="arabicPeriod"/>
            </a:pPr>
            <a:r>
              <a:rPr lang="ru-RU" dirty="0" smtClean="0"/>
              <a:t>Фиксирование изменений с помощью рисунков (цвет, форма листа и </a:t>
            </a:r>
            <a:r>
              <a:rPr lang="ru-RU" dirty="0" err="1" smtClean="0"/>
              <a:t>тд</a:t>
            </a:r>
            <a:r>
              <a:rPr lang="ru-RU" dirty="0" smtClean="0"/>
              <a:t>.)</a:t>
            </a:r>
          </a:p>
          <a:p>
            <a:pPr marL="514350" indent="-514350">
              <a:buAutoNum type="arabicPeriod"/>
            </a:pPr>
            <a:r>
              <a:rPr lang="ru-RU" dirty="0" smtClean="0"/>
              <a:t>Сбор урожая. Оформление выставки «Такая разная капуста»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Создание альбома с рисунками, фотографиями, стихотворениями, загадками и пословицами о капусте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Фотоколлаж </a:t>
            </a:r>
            <a:r>
              <a:rPr lang="ru-RU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b="1" i="1" dirty="0" smtClean="0">
                <a:solidFill>
                  <a:srgbClr val="005000"/>
                </a:solidFill>
              </a:rPr>
              <a:t>В лунках маленьких не густо-</a:t>
            </a:r>
            <a:br>
              <a:rPr lang="ru-RU" b="1" i="1" dirty="0" smtClean="0">
                <a:solidFill>
                  <a:srgbClr val="005000"/>
                </a:solidFill>
              </a:rPr>
            </a:br>
            <a:r>
              <a:rPr lang="ru-RU" b="1" i="1" dirty="0" smtClean="0">
                <a:solidFill>
                  <a:srgbClr val="005000"/>
                </a:solidFill>
              </a:rPr>
              <a:t>посадили мы капусту!</a:t>
            </a:r>
            <a:endParaRPr lang="ru-RU" b="1" dirty="0">
              <a:solidFill>
                <a:srgbClr val="005000"/>
              </a:solidFill>
            </a:endParaRPr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214282" y="2357430"/>
            <a:ext cx="4929222" cy="4328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3829048" cy="92869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5000"/>
                </a:solidFill>
              </a:rPr>
              <a:t>Мы пололи огород,</a:t>
            </a:r>
            <a:br>
              <a:rPr lang="ru-RU" sz="3200" b="1" i="1" dirty="0" smtClean="0">
                <a:solidFill>
                  <a:srgbClr val="005000"/>
                </a:solidFill>
              </a:rPr>
            </a:br>
            <a:r>
              <a:rPr lang="ru-RU" sz="3200" b="1" i="1" dirty="0" smtClean="0">
                <a:solidFill>
                  <a:srgbClr val="005000"/>
                </a:solidFill>
              </a:rPr>
              <a:t>поливали огород…</a:t>
            </a:r>
            <a:endParaRPr lang="ru-RU" sz="3200" b="1" i="1" dirty="0">
              <a:solidFill>
                <a:srgbClr val="005000"/>
              </a:solidFill>
            </a:endParaRPr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6" y="214290"/>
            <a:ext cx="3438144" cy="3224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214282" y="1643050"/>
            <a:ext cx="329793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071810"/>
            <a:ext cx="3418805" cy="3300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929090" cy="179704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5000"/>
                </a:solidFill>
              </a:rPr>
              <a:t>Лето всё она толстела, </a:t>
            </a:r>
            <a:br>
              <a:rPr lang="ru-RU" sz="3200" b="1" i="1" dirty="0" smtClean="0">
                <a:solidFill>
                  <a:srgbClr val="005000"/>
                </a:solidFill>
              </a:rPr>
            </a:br>
            <a:r>
              <a:rPr lang="ru-RU" sz="3200" b="1" i="1" dirty="0" smtClean="0">
                <a:solidFill>
                  <a:srgbClr val="005000"/>
                </a:solidFill>
              </a:rPr>
              <a:t>разрасталась вширь и ввысь.</a:t>
            </a:r>
            <a:endParaRPr lang="ru-RU" sz="3200" b="1" dirty="0">
              <a:solidFill>
                <a:srgbClr val="005000"/>
              </a:solidFill>
            </a:endParaRPr>
          </a:p>
        </p:txBody>
      </p:sp>
      <p:pic>
        <p:nvPicPr>
          <p:cNvPr id="4" name="Содержимое 3" descr="Рисунок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4429156" cy="3110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4071942"/>
            <a:ext cx="32147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5000"/>
                </a:solidFill>
              </a:rPr>
              <a:t>А сейчас ей тесно </a:t>
            </a:r>
            <a:r>
              <a:rPr lang="ru-RU" sz="2800" b="1" i="1" dirty="0" smtClean="0">
                <a:solidFill>
                  <a:srgbClr val="005000"/>
                </a:solidFill>
              </a:rPr>
              <a:t>бедной. Говорит:</a:t>
            </a:r>
          </a:p>
          <a:p>
            <a:r>
              <a:rPr lang="ru-RU" sz="2800" b="1" i="1" dirty="0" smtClean="0">
                <a:solidFill>
                  <a:srgbClr val="005000"/>
                </a:solidFill>
              </a:rPr>
              <a:t> «Посторонись</a:t>
            </a:r>
            <a:r>
              <a:rPr lang="ru-RU" sz="2800" b="1" i="1" dirty="0" smtClean="0">
                <a:solidFill>
                  <a:srgbClr val="005000"/>
                </a:solidFill>
              </a:rPr>
              <a:t>»</a:t>
            </a:r>
            <a:endParaRPr lang="ru-RU" sz="2800" b="1" dirty="0">
              <a:solidFill>
                <a:srgbClr val="005000"/>
              </a:solidFill>
            </a:endParaRPr>
          </a:p>
        </p:txBody>
      </p:sp>
      <p:pic>
        <p:nvPicPr>
          <p:cNvPr id="6" name="Рисунок 5" descr="Рисунок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4357694"/>
            <a:ext cx="295423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Рисунок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143116"/>
            <a:ext cx="2643206" cy="2000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143985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5000"/>
                </a:solidFill>
              </a:rPr>
              <a:t>Долго мы за ней следили холили, </a:t>
            </a:r>
            <a:r>
              <a:rPr lang="ru-RU" sz="2800" b="1" i="1" dirty="0" err="1" smtClean="0">
                <a:solidFill>
                  <a:srgbClr val="005000"/>
                </a:solidFill>
              </a:rPr>
              <a:t>лилеели</a:t>
            </a:r>
            <a:endParaRPr lang="ru-RU" sz="2800" b="1" i="1" dirty="0">
              <a:solidFill>
                <a:srgbClr val="005000"/>
              </a:solidFill>
            </a:endParaRPr>
          </a:p>
        </p:txBody>
      </p:sp>
      <p:pic>
        <p:nvPicPr>
          <p:cNvPr id="4" name="Содержимое 3" descr="Рисунок8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rcRect r="15747" b="14819"/>
          <a:stretch>
            <a:fillRect/>
          </a:stretch>
        </p:blipFill>
        <p:spPr>
          <a:xfrm>
            <a:off x="5000628" y="642918"/>
            <a:ext cx="278608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5143512"/>
            <a:ext cx="3500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5000"/>
                </a:solidFill>
              </a:rPr>
              <a:t>и в итоге </a:t>
            </a:r>
            <a:r>
              <a:rPr lang="ru-RU" sz="2800" b="1" i="1" dirty="0" smtClean="0">
                <a:solidFill>
                  <a:srgbClr val="005000"/>
                </a:solidFill>
              </a:rPr>
              <a:t> получили все чего хотели мы!</a:t>
            </a:r>
            <a:endParaRPr lang="ru-RU" sz="2800" dirty="0"/>
          </a:p>
        </p:txBody>
      </p:sp>
      <p:pic>
        <p:nvPicPr>
          <p:cNvPr id="6" name="Рисунок 5" descr="Рисунок9.jpg"/>
          <p:cNvPicPr>
            <a:picLocks noChangeAspect="1"/>
          </p:cNvPicPr>
          <p:nvPr/>
        </p:nvPicPr>
        <p:blipFill>
          <a:blip r:embed="rId3">
            <a:lum contrast="20000"/>
          </a:blip>
          <a:srcRect l="15517" t="8114"/>
          <a:stretch>
            <a:fillRect/>
          </a:stretch>
        </p:blipFill>
        <p:spPr>
          <a:xfrm>
            <a:off x="500034" y="1714488"/>
            <a:ext cx="3500462" cy="3236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Рисунок6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4357686" y="3500438"/>
            <a:ext cx="3907536" cy="2724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0" y="6072206"/>
            <a:ext cx="1785918" cy="785794"/>
          </a:xfrm>
        </p:spPr>
        <p:txBody>
          <a:bodyPr>
            <a:normAutofit fontScale="250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endParaRPr lang="ru-RU" sz="2800" dirty="0" smtClean="0"/>
          </a:p>
          <a:p>
            <a:pPr>
              <a:spcBef>
                <a:spcPts val="0"/>
              </a:spcBef>
              <a:buNone/>
            </a:pPr>
            <a:endParaRPr lang="ru-RU" sz="14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800" b="1" i="1" dirty="0" smtClean="0"/>
              <a:t>Ранько Елена Алексеевна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i="1" dirty="0" smtClean="0"/>
              <a:t>учитель начальных классов 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i="1" dirty="0" smtClean="0"/>
              <a:t>МАОУ лицей №21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i="1" dirty="0" smtClean="0"/>
              <a:t>г. Иваново</a:t>
            </a:r>
          </a:p>
          <a:p>
            <a:pPr algn="ctr">
              <a:spcBef>
                <a:spcPts val="0"/>
              </a:spcBef>
              <a:buNone/>
            </a:pPr>
            <a:endParaRPr lang="ru-RU" sz="2800" b="1" i="1" dirty="0" smtClean="0"/>
          </a:p>
          <a:p>
            <a:pPr lvl="0" algn="ctr">
              <a:spcBef>
                <a:spcPts val="0"/>
              </a:spcBef>
              <a:buNone/>
            </a:pPr>
            <a:r>
              <a:rPr lang="ru-RU" sz="2800" i="1" dirty="0" smtClean="0"/>
              <a:t>Сайт: </a:t>
            </a:r>
            <a:r>
              <a:rPr lang="en-US" sz="2800" i="1" dirty="0" smtClean="0">
                <a:hlinkClick r:id="rId2"/>
              </a:rPr>
              <a:t>http://elenaranko.ucoz.ru/</a:t>
            </a:r>
            <a:r>
              <a:rPr lang="ru-RU" sz="2800" i="1" dirty="0" smtClean="0"/>
              <a:t> </a:t>
            </a:r>
          </a:p>
          <a:p>
            <a:pPr algn="ctr">
              <a:spcBef>
                <a:spcPts val="0"/>
              </a:spcBef>
              <a:buNone/>
            </a:pPr>
            <a:endParaRPr lang="ru-RU" sz="2800" b="1" i="1" dirty="0" smtClean="0"/>
          </a:p>
          <a:p>
            <a:pPr algn="ctr">
              <a:spcBef>
                <a:spcPts val="0"/>
              </a:spcBef>
              <a:buNone/>
            </a:pPr>
            <a:endParaRPr lang="ru-RU" sz="1400" b="1" i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85728"/>
            <a:ext cx="378621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5000"/>
                </a:solidFill>
              </a:rPr>
              <a:t>Вот так овощ – посмотри!</a:t>
            </a:r>
            <a:br>
              <a:rPr lang="ru-RU" sz="2000" b="1" i="1" dirty="0" smtClean="0">
                <a:solidFill>
                  <a:srgbClr val="005000"/>
                </a:solidFill>
              </a:rPr>
            </a:br>
            <a:r>
              <a:rPr lang="ru-RU" sz="2000" b="1" i="1" dirty="0" smtClean="0">
                <a:solidFill>
                  <a:srgbClr val="005000"/>
                </a:solidFill>
              </a:rPr>
              <a:t>Кочерыжка в нём внутри.</a:t>
            </a:r>
            <a:br>
              <a:rPr lang="ru-RU" sz="2000" b="1" i="1" dirty="0" smtClean="0">
                <a:solidFill>
                  <a:srgbClr val="005000"/>
                </a:solidFill>
              </a:rPr>
            </a:br>
            <a:r>
              <a:rPr lang="ru-RU" sz="2000" b="1" i="1" dirty="0" smtClean="0">
                <a:solidFill>
                  <a:srgbClr val="005000"/>
                </a:solidFill>
              </a:rPr>
              <a:t>Только в листья кочерыжку</a:t>
            </a:r>
            <a:br>
              <a:rPr lang="ru-RU" sz="2000" b="1" i="1" dirty="0" smtClean="0">
                <a:solidFill>
                  <a:srgbClr val="005000"/>
                </a:solidFill>
              </a:rPr>
            </a:br>
            <a:r>
              <a:rPr lang="ru-RU" sz="2000" b="1" i="1" dirty="0" smtClean="0">
                <a:solidFill>
                  <a:srgbClr val="005000"/>
                </a:solidFill>
              </a:rPr>
              <a:t>завернули, как малышку!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                                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pic>
        <p:nvPicPr>
          <p:cNvPr id="1026" name="Picture 2" descr="C:\Users\снежана\Desktop\ст. воспитатель\арсентьева разное\Новая папка\broccoli_PNG2823-170x16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714752"/>
            <a:ext cx="945377" cy="928694"/>
          </a:xfrm>
          <a:prstGeom prst="rect">
            <a:avLst/>
          </a:prstGeom>
          <a:noFill/>
        </p:spPr>
      </p:pic>
      <p:pic>
        <p:nvPicPr>
          <p:cNvPr id="1027" name="Picture 3" descr="C:\Users\снежана\Desktop\ст. воспитатель\арсентьева разное\Новая папка\1333434565_artgrafica.net_xr5cpvy1mbiuaeg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785926"/>
            <a:ext cx="2062159" cy="18404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44" y="2000240"/>
            <a:ext cx="4429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5000"/>
                </a:solidFill>
              </a:rPr>
              <a:t>Меня солят, меня квасят,</a:t>
            </a:r>
            <a:br>
              <a:rPr lang="ru-RU" sz="2000" b="1" i="1" dirty="0" smtClean="0">
                <a:solidFill>
                  <a:srgbClr val="005000"/>
                </a:solidFill>
              </a:rPr>
            </a:br>
            <a:r>
              <a:rPr lang="ru-RU" sz="2000" b="1" i="1" dirty="0" smtClean="0">
                <a:solidFill>
                  <a:srgbClr val="005000"/>
                </a:solidFill>
              </a:rPr>
              <a:t>Меня тушат, меня жарят.</a:t>
            </a:r>
            <a:br>
              <a:rPr lang="ru-RU" sz="2000" b="1" i="1" dirty="0" smtClean="0">
                <a:solidFill>
                  <a:srgbClr val="005000"/>
                </a:solidFill>
              </a:rPr>
            </a:br>
            <a:r>
              <a:rPr lang="ru-RU" sz="2000" b="1" i="1" dirty="0" smtClean="0">
                <a:solidFill>
                  <a:srgbClr val="005000"/>
                </a:solidFill>
              </a:rPr>
              <a:t>Мой кочан, как старый дед,</a:t>
            </a:r>
            <a:br>
              <a:rPr lang="ru-RU" sz="2000" b="1" i="1" dirty="0" smtClean="0">
                <a:solidFill>
                  <a:srgbClr val="005000"/>
                </a:solidFill>
              </a:rPr>
            </a:br>
            <a:r>
              <a:rPr lang="ru-RU" sz="2000" b="1" i="1" dirty="0" smtClean="0">
                <a:solidFill>
                  <a:srgbClr val="005000"/>
                </a:solidFill>
              </a:rPr>
              <a:t>В сто </a:t>
            </a:r>
            <a:r>
              <a:rPr lang="ru-RU" sz="2000" b="1" i="1" dirty="0" err="1" smtClean="0">
                <a:solidFill>
                  <a:srgbClr val="005000"/>
                </a:solidFill>
              </a:rPr>
              <a:t>шубеечек</a:t>
            </a:r>
            <a:r>
              <a:rPr lang="ru-RU" sz="2000" b="1" i="1" dirty="0" smtClean="0">
                <a:solidFill>
                  <a:srgbClr val="005000"/>
                </a:solidFill>
              </a:rPr>
              <a:t> одет. </a:t>
            </a:r>
            <a:endParaRPr lang="ru-RU" sz="2000" b="1" i="1" dirty="0">
              <a:solidFill>
                <a:srgbClr val="005000"/>
              </a:solidFill>
            </a:endParaRPr>
          </a:p>
        </p:txBody>
      </p:sp>
      <p:pic>
        <p:nvPicPr>
          <p:cNvPr id="1028" name="Picture 4" descr="C:\Users\снежана\Desktop\ст. воспитатель\арсентьева разное\Новая папка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57166"/>
            <a:ext cx="2079622" cy="15105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3714752"/>
            <a:ext cx="5214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5000"/>
                </a:solidFill>
              </a:rPr>
              <a:t>Поднялась капуста</a:t>
            </a:r>
            <a:r>
              <a:rPr lang="ru-RU" sz="2000" b="1" i="1" dirty="0" smtClean="0">
                <a:solidFill>
                  <a:srgbClr val="005000"/>
                </a:solidFill>
              </a:rPr>
              <a:t>, важно </a:t>
            </a:r>
            <a:r>
              <a:rPr lang="ru-RU" sz="2000" b="1" i="1" dirty="0" smtClean="0">
                <a:solidFill>
                  <a:srgbClr val="005000"/>
                </a:solidFill>
              </a:rPr>
              <a:t>осмотрелась  </a:t>
            </a:r>
            <a:endParaRPr lang="ru-RU" sz="2000" b="1" i="1" dirty="0" smtClean="0">
              <a:solidFill>
                <a:srgbClr val="005000"/>
              </a:solidFill>
            </a:endParaRPr>
          </a:p>
          <a:p>
            <a:r>
              <a:rPr lang="ru-RU" sz="2000" b="1" i="1" dirty="0" smtClean="0">
                <a:solidFill>
                  <a:srgbClr val="005000"/>
                </a:solidFill>
              </a:rPr>
              <a:t>Поскорее </a:t>
            </a:r>
            <a:r>
              <a:rPr lang="ru-RU" sz="2000" b="1" i="1" dirty="0" smtClean="0">
                <a:solidFill>
                  <a:srgbClr val="005000"/>
                </a:solidFill>
              </a:rPr>
              <a:t>в кофточки тёплые оделась. Плащиком </a:t>
            </a:r>
            <a:r>
              <a:rPr lang="ru-RU" sz="2000" b="1" i="1" dirty="0" err="1" smtClean="0">
                <a:solidFill>
                  <a:srgbClr val="005000"/>
                </a:solidFill>
              </a:rPr>
              <a:t>заленым</a:t>
            </a:r>
            <a:r>
              <a:rPr lang="ru-RU" sz="2000" b="1" i="1" dirty="0" smtClean="0">
                <a:solidFill>
                  <a:srgbClr val="005000"/>
                </a:solidFill>
              </a:rPr>
              <a:t> укрывает нос</a:t>
            </a:r>
            <a:r>
              <a:rPr lang="ru-RU" sz="2000" b="1" i="1" dirty="0" smtClean="0">
                <a:solidFill>
                  <a:srgbClr val="005000"/>
                </a:solidFill>
              </a:rPr>
              <a:t>:</a:t>
            </a:r>
          </a:p>
          <a:p>
            <a:r>
              <a:rPr lang="ru-RU" sz="2000" b="1" i="1" dirty="0" smtClean="0">
                <a:solidFill>
                  <a:srgbClr val="005000"/>
                </a:solidFill>
              </a:rPr>
              <a:t>- Мне </a:t>
            </a:r>
            <a:r>
              <a:rPr lang="ru-RU" sz="2000" b="1" i="1" dirty="0" smtClean="0">
                <a:solidFill>
                  <a:srgbClr val="005000"/>
                </a:solidFill>
              </a:rPr>
              <a:t>теперь не страшен дождик и мороз</a:t>
            </a:r>
            <a:endParaRPr lang="ru-RU" sz="2000" b="1" i="1" dirty="0">
              <a:solidFill>
                <a:srgbClr val="005000"/>
              </a:solidFill>
            </a:endParaRPr>
          </a:p>
        </p:txBody>
      </p:sp>
      <p:pic>
        <p:nvPicPr>
          <p:cNvPr id="1030" name="Picture 6" descr="C:\Users\снежана\Desktop\ст. воспитатель\арсентьева разное\Новая папка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282159">
            <a:off x="1014501" y="5110178"/>
            <a:ext cx="1281135" cy="1252018"/>
          </a:xfrm>
          <a:prstGeom prst="rect">
            <a:avLst/>
          </a:prstGeom>
          <a:noFill/>
        </p:spPr>
      </p:pic>
      <p:pic>
        <p:nvPicPr>
          <p:cNvPr id="1031" name="Picture 7" descr="C:\Users\снежана\Desktop\ст. воспитатель\арсентьева разное\Новая папка\1333434580_artgrafica.net_9fsdvoecxpylu0l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147331">
            <a:off x="5751024" y="4746518"/>
            <a:ext cx="1285884" cy="1308788"/>
          </a:xfrm>
          <a:prstGeom prst="rect">
            <a:avLst/>
          </a:prstGeom>
          <a:noFill/>
        </p:spPr>
      </p:pic>
      <p:pic>
        <p:nvPicPr>
          <p:cNvPr id="1032" name="Picture 8" descr="C:\Users\снежана\Desktop\ст. воспитатель\арсентьева разное\Новая папка\i (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174606">
            <a:off x="2622763" y="4980225"/>
            <a:ext cx="1610489" cy="1610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326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«Такая разная Капуста»</vt:lpstr>
      <vt:lpstr>Цель проекта: Познакомить детей с разными видами капусты</vt:lpstr>
      <vt:lpstr> Тип проекта: исследовательский, познавательно – информационный, долгосрочный (6 месяцев), групповой. </vt:lpstr>
      <vt:lpstr>Ход проекта:</vt:lpstr>
      <vt:lpstr>Фотоколлаж проекта:</vt:lpstr>
      <vt:lpstr>Мы пололи огород, поливали огород…</vt:lpstr>
      <vt:lpstr>Лето всё она толстела,  разрасталась вширь и ввысь.</vt:lpstr>
      <vt:lpstr>Долго мы за ней следили холили, лилеели</vt:lpstr>
      <vt:lpstr>Слайд 9</vt:lpstr>
      <vt:lpstr>Вот какая разная капуста!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снежана</cp:lastModifiedBy>
  <cp:revision>31</cp:revision>
  <dcterms:created xsi:type="dcterms:W3CDTF">2014-08-08T16:01:14Z</dcterms:created>
  <dcterms:modified xsi:type="dcterms:W3CDTF">2017-02-13T01:41:17Z</dcterms:modified>
</cp:coreProperties>
</file>